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59" r:id="rId4"/>
    <p:sldId id="270" r:id="rId5"/>
    <p:sldId id="264" r:id="rId6"/>
    <p:sldId id="271" r:id="rId7"/>
    <p:sldId id="273" r:id="rId8"/>
    <p:sldId id="274" r:id="rId9"/>
    <p:sldId id="263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BDF7-6751-4BB2-B147-A443C8BA9049}" type="datetimeFigureOut">
              <a:rPr lang="ru-RU" smtClean="0"/>
              <a:pPr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6031-9200-48A3-8222-17FDC6F63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000108"/>
            <a:ext cx="7825797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Информационный блок </a:t>
            </a:r>
          </a:p>
          <a:p>
            <a:pPr lvl="0"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родителям</a:t>
            </a:r>
          </a:p>
          <a:p>
            <a:pPr lvl="0"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стилях воспитания </a:t>
            </a:r>
          </a:p>
        </p:txBody>
      </p:sp>
      <p:pic>
        <p:nvPicPr>
          <p:cNvPr id="19457" name="Picture 1" descr="C:\Documents and Settings\Cabinet115.SCHOOL8.000\Рабочий стол\Мои документы\Мои рисунки\анимации\detia-395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2468411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71736" y="2214554"/>
            <a:ext cx="5142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Спасибо за внимание</a:t>
            </a:r>
            <a:endParaRPr lang="ru-RU" sz="4000" b="1" dirty="0">
              <a:solidFill>
                <a:srgbClr val="0000FF"/>
              </a:solidFill>
            </a:endParaRPr>
          </a:p>
        </p:txBody>
      </p:sp>
      <p:pic>
        <p:nvPicPr>
          <p:cNvPr id="24577" name="Picture 1" descr="C:\Documents and Settings\Cabinet115.SCHOOL8.000\Рабочий стол\Мои документы\Мои рисунки\анимации\смайлики\11[2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571612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fotoramochki.com/fon/fon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429784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500042"/>
            <a:ext cx="35719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Стиль семейного воспитания — это наиболее характерные способы отношения к ребенку родителей, применяющих определенные средства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357298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методы педагогического воздействия, которые выражаются в своеобразной манере словесного обращения и взаимодействия.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Cabinet115.SCHOOL8.000\Рабочий стол\Мои документы\Мои рисунки\анимации\060b8c2d54ee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28604"/>
            <a:ext cx="236220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/>
          <a:lstStyle/>
          <a:p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Различают 4 типа воспитания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pic>
        <p:nvPicPr>
          <p:cNvPr id="2050" name="Picture 2" descr="C:\Documents and Settings\Cabinet115.SCHOOL8.000\Рабочий стол\Мои документы\Мои рисунки\анимации\peopls166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1643072" cy="1643072"/>
          </a:xfrm>
          <a:prstGeom prst="rect">
            <a:avLst/>
          </a:prstGeom>
          <a:noFill/>
        </p:spPr>
      </p:pic>
      <p:pic>
        <p:nvPicPr>
          <p:cNvPr id="2051" name="Picture 3" descr="C:\Documents and Settings\Cabinet115.SCHOOL8.000\Рабочий стол\Мои документы\Мои рисунки\анимации\81f7eac1297d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2" y="4357694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0"/>
          <a:ext cx="9144001" cy="7027817"/>
        </p:xfrm>
        <a:graphic>
          <a:graphicData uri="http://schemas.openxmlformats.org/drawingml/2006/table">
            <a:tbl>
              <a:tblPr/>
              <a:tblGrid>
                <a:gridCol w="1689434"/>
                <a:gridCol w="2300454"/>
                <a:gridCol w="2082310"/>
                <a:gridCol w="3071803"/>
              </a:tblGrid>
              <a:tr h="65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Гиперопека</a:t>
                      </a:r>
                      <a:endParaRPr lang="ru-RU" sz="15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(чрезмерная помощь со стороны родителей, отношение к ребенку теплое)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1. Несамостоятельность, неуверенность в себе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2. Избалованность, завышенная самооценка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3. Ожидание внешней помощи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4. Безответственность, несобранность, невнимательность, неусидчивость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Зависимость от оценок других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Ранимость, чувствительность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1. Запаздывание социальной зрелости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2. Формируется чрезмерное преувеличение собственной значимости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3. В переходном возрасте – наибольшее число нервных срывов или нарушений поведения («восстание» против родительской опеки)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4. Эгоизм, стремление к легкой жизни, ожидание внешней помощи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5. Иногда проявляют тревожность, беспомощность, ранимость.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6. Возможно развитие зависимого поведения (алкоголизм, наркомания)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 не должны вмешиваться в дела ребенка (учебу, общение с друзьями, интересы).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Родителям следует предоставить ребенку возможности выбора, позволить ему увидеть последствия собственных правильных  и неправильных действий.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Родителям необходимо допускать изменение и обсуждение своих требований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5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7" name="Picture 5" descr="C:\Documents and Settings\Cabinet115.SCHOOL8.000\Рабочий стол\Мои документы\Мои рисунки\анимации\6520036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643314"/>
            <a:ext cx="952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3999" cy="7027817"/>
        </p:xfrm>
        <a:graphic>
          <a:graphicData uri="http://schemas.openxmlformats.org/drawingml/2006/table">
            <a:tbl>
              <a:tblPr/>
              <a:tblGrid>
                <a:gridCol w="1689433"/>
                <a:gridCol w="2300454"/>
                <a:gridCol w="1979121"/>
                <a:gridCol w="3174991"/>
              </a:tblGrid>
              <a:tr h="65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Сверхконтроль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(чрезмерная требовательность к ребенку, подавление его инициативы, холодное эмоциональное отношение)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Возможны два варианта поведения ребенка в зависимости от особенностей личности: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Отсутствие инициативы, нерешительность, робость, зажатость (подавленная личность)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Упрямство, своеволие, отклоняющееся поведение, стремление к признанию и самоутверждению (протестующая личность)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Низкая самооценка, ребенок хорошо знает свои слабые стороны и игнорирует сильные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Повышенное стремление к признанию, самоутверждению.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Возможна неуправляемость, агрессивность, вспышки грубости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Родителям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следует отказаться от излишнего контроля во всех сферах жизни ребенка, развивая у него самостоятельность. Взрослым необходимо быть открытыми для обсуждения семейных правил, предоставить ребенку право выбора.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219" name="Picture 3" descr="C:\Documents and Settings\Cabinet115.SCHOOL8.000\Рабочий стол\Мои документы\Мои рисунки\анимации\202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4071942"/>
            <a:ext cx="1309691" cy="1864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1" cy="7027817"/>
        </p:xfrm>
        <a:graphic>
          <a:graphicData uri="http://schemas.openxmlformats.org/drawingml/2006/table">
            <a:tbl>
              <a:tblPr/>
              <a:tblGrid>
                <a:gridCol w="1689434"/>
                <a:gridCol w="2300454"/>
                <a:gridCol w="1979121"/>
                <a:gridCol w="3174992"/>
              </a:tblGrid>
              <a:tr h="65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Эмоциональное отвержение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(непринятие одной или нескольких особенностей ребенка, игнорирование его потребностей; нередко жестокое обращение с ним; эмоциональное насилие)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Реакции протеста, реакции оппозиции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Уход в мир грез; ребенок замыкается в себе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Агрессивность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Не умеет сочувствовать, сопереживать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Поиск выгодных форм взаимодействия с окружающими.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Высокая вероятность соматических заболеваний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 Возможно развитие зависимого поведения (алкоголизм, наркомания)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 семье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необходимо удовлетворение базовой потребности ребенка в любви и принятии, создание безопасной и теплой атмосферы, обеспечивающей доверие к миру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1" cy="7027817"/>
        </p:xfrm>
        <a:graphic>
          <a:graphicData uri="http://schemas.openxmlformats.org/drawingml/2006/table">
            <a:tbl>
              <a:tblPr/>
              <a:tblGrid>
                <a:gridCol w="1689434"/>
                <a:gridCol w="2300454"/>
                <a:gridCol w="1979121"/>
                <a:gridCol w="3174992"/>
              </a:tblGrid>
              <a:tr h="65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Неустойчивый стиль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(непоследовательность воспитательных принципов, чередование разных стилей воспитания, связанное с текущей ситуацией или настроением родителя)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Повышенная тревожность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Импульсивность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Неуверенность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 Скандалы, истерики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5. Проблемы в отношениях со взрослыми и сверстниками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6. Ребенок не знает, какую реакцию у родителя вызовет его сегодняшний поступок и он сам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1.Не формируется самоконтроль и чувство ответственности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2.Снижена социальная адаптация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3.В сложных ситуациях у человека проявляется агрессия, неуправляемость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Родителям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необходимо создать атмосферу стабильности и упорядоченности окружающего мира, предоставить детям  четкие ориентиры в оценке поведения.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Выработка  ясных и конкретных требований к ребенку у обоих родителей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1" cy="7027817"/>
        </p:xfrm>
        <a:graphic>
          <a:graphicData uri="http://schemas.openxmlformats.org/drawingml/2006/table">
            <a:tbl>
              <a:tblPr/>
              <a:tblGrid>
                <a:gridCol w="1689434"/>
                <a:gridCol w="2300454"/>
                <a:gridCol w="1979121"/>
                <a:gridCol w="3174992"/>
              </a:tblGrid>
              <a:tr h="653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Либеральный стиль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(низкий уровень контроля со стороны родителей; ребенок предоставлен сам себе; отношение к ребенку теплое)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Вовлеченность ребенка в асоциальные группы, т.к. у него не развиты психологические механизмы самостоятельного, ответственного поведения в обществе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Конфликтные отношения с теми, кто не потакает ему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Не способен учитывать интересы других людей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 Ребенок не имеет собственного мнения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Человек не готов к ограничениям и ответственности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Чувствует страх и неуверенность, т.к. отношение родителей воспринималось, как отсутствие любви и проявление равнодушия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Родители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должны выработать семейные правила и обязанности, которые упорядочат жизнь ребенка и привьют ему навыки ответственного поведения.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mirgeografii.ru/wp-content/uploads/2012/04/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6769302"/>
        </p:xfrm>
        <a:graphic>
          <a:graphicData uri="http://schemas.openxmlformats.org/drawingml/2006/table">
            <a:tbl>
              <a:tblPr/>
              <a:tblGrid>
                <a:gridCol w="1689434"/>
                <a:gridCol w="2300454"/>
                <a:gridCol w="1979121"/>
                <a:gridCol w="3174991"/>
              </a:tblGrid>
              <a:tr h="625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Стили семейного воспитания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Признаки нарушений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 поведении ребенка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Возможные последствия стиля воспитания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Рекомендации родителям и педагогам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18" marR="438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Попустительский стиль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(низкий уровень контроля со стороны родителей; родители безразличны к потребностям ребенка, родители заняты собственными проблемами)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Ребенок ищет выгодные формы взаимодействия с окружающими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Не умеет искренне сочувствовать и сопереживать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Склонен к проблемному поведению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 Любит хвастаться, ищет внимания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Ребенок  не любит умственный и физический труд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Не имеет собственного мнения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В отношениях с людьми использует угодничество, лесть, подхалимаж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Родителям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 вернуться к необходимому родительскому контролю, проявлять интерес к жизни ребенка; оказывать ребенку эмоциональную поддержку и прививать ему чувство ответственности за свою жизнь.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3" name="Picture 1" descr="C:\Documents and Settings\Cabinet115.SCHOOL8.000\Рабочий стол\Мои документы\Мои рисунки\анимации\смайлики\0_2a044_fa56d868_S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3447" y="4429132"/>
            <a:ext cx="1064657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848</Words>
  <Application>Microsoft Office PowerPoint</Application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Различают 4 типа воспитания 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МОУ СОШ №8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Cabinet115</dc:creator>
  <cp:lastModifiedBy>Cabinet115</cp:lastModifiedBy>
  <cp:revision>8</cp:revision>
  <dcterms:created xsi:type="dcterms:W3CDTF">2013-01-11T08:37:40Z</dcterms:created>
  <dcterms:modified xsi:type="dcterms:W3CDTF">2013-01-11T09:50:31Z</dcterms:modified>
</cp:coreProperties>
</file>